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4" r:id="rId6"/>
    <p:sldId id="262" r:id="rId7"/>
    <p:sldId id="263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B39B4F-0FED-442A-81A7-FA0E82522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2404C5-C083-4995-BA33-3322A55D3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3E32BB-D85E-4EF5-A18E-C4184D751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0DF001F-4B7C-49E3-A1F6-A75EEBC4A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DF34C3-16F2-49E1-8920-99B57496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6414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5743A4-6854-4CB3-AC7E-840D92B0F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9F0CF36-8BED-4D29-B461-6C3A7C45C3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01C4D7-7D74-4249-A10E-66E002ADD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E66A1-AE1A-49B0-8290-BB3A0924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6BD249-0B0F-4A4D-838A-511E1D492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68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7A0672F-AF02-4A41-AF7D-4DF5ADB10F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180C511-62E9-46BB-9A2A-CD04753ED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7183115-91BE-48EF-9FA8-43D210ABF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6EBF083-7647-4A54-9806-1804064AB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9DE1AA-F8B9-46A4-AB60-4D84D0A05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1915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65A542-864B-4918-A09C-B45A2C95C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580A23-D5A5-4286-A61E-8DA908174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939F32-B6EE-4A82-B17B-72B171EF9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889199-5973-45B0-9FE6-C6F892542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87D3DF6-179D-407C-B2AC-09B49A65D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7421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5B596F-0E12-4447-9166-299D6D182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F5E16C-0883-4AE5-89AB-AFECD3AEF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763311-82FF-4559-B8B7-ADCBFD9FC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6986E02-B482-4656-B1EA-91E1103E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BD40CB-6DFF-4BAE-BCC1-9DD2FEFAB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2779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94C61F-EA9C-4C8A-B613-6EB7E3A2E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27015D-D240-4E55-8080-34CC7B567E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25D36A2-A2FC-4FF2-A863-30002DDFF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D1DDBAE-993C-4583-B129-FE65249A3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EAC6B4-9454-4AD7-9CC1-336FAC827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571796F-13C9-4817-AEDC-20199F312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0726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0A9933-2E02-497C-8E47-39AF291DD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CFDEF4-7AF4-44AB-BD18-D806F0F51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A3EB365-FF3E-48C7-B1BE-12A26DD48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835B991-8E02-46A9-8CDF-1FF1E29619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410572F-8865-4C14-AB62-7444E86B55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C4AE606-63C9-4DB1-BEAF-B7B5E3352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D1ABD30-33A6-4A87-A444-2AAED011B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6EB4E2C-5E91-4E18-AC53-72CB3F5C1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2947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9E0659-C8C3-4C94-AC99-8A82DD6E4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8AE198-63F9-432A-A565-A45DAC433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E00C4A0-493B-4747-A447-928010AF9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45553F2-1D0C-4F37-A17B-4461B641A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773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EBBDBD7-FCF7-4110-8F17-B963C56B2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D85B9B9-E29B-4C0C-8752-356CAAF9E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084FF50-9B36-425D-BC98-5A86E1222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5131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AA1C50-F169-4F3C-B880-2DFDA535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8FCAB3-6B0F-4CD9-9584-4714B23C7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14BCBB5-22B0-470D-ABA4-86CE27515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EE6D4F0-B319-4A9C-926E-2509D1C54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BA7EDC-AA77-4CC0-81BF-C29A44ED8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E02EFC9-50CD-47EE-80BE-95D73B5A3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46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6DBB13-D537-4564-9BAA-4D69E6E03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8CA6E3C-F91C-4943-8856-D21052F011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646A081-4E82-4377-984D-8E3FE3E96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26597A-3300-43D6-A691-6F096CC6A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B0075F-336B-4C06-AB9B-EF8C55A78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B72A5D-2080-49E4-A371-F6D148959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9141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D453465-C87F-4817-9384-5D8C992C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35A7B15-1235-4DEA-BF89-40F068A84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C8F22C8-B28E-4F68-8C09-FFCCA3CF6D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2E5B8-4A3B-4F51-A218-A4FE69879630}" type="datetimeFigureOut">
              <a:rPr lang="pt-BR" smtClean="0"/>
              <a:t>01/01/2022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27375FF-530D-45D9-8F1F-27C889236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EB5707-4878-44EA-B55B-3E22541ECD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1FA78-59CD-4524-8D61-2AD13BBA71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9308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7" Type="http://schemas.openxmlformats.org/officeDocument/2006/relationships/image" Target="../media/image4.png"/><Relationship Id="rId2" Type="http://schemas.openxmlformats.org/officeDocument/2006/relationships/slide" Target="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DE064D5F-B2F1-4405-8B9A-BD1AF31FCD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C3D48E"/>
              </a:clrFrom>
              <a:clrTo>
                <a:srgbClr val="C3D48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51" b="25024"/>
          <a:stretch/>
        </p:blipFill>
        <p:spPr>
          <a:xfrm>
            <a:off x="0" y="2266116"/>
            <a:ext cx="12192000" cy="3869635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  <a:reflection stA="34000" endPos="65000" dist="50800" dir="5400000" sy="-100000" algn="bl" rotWithShape="0"/>
          </a:effectLst>
        </p:spPr>
      </p:pic>
      <p:grpSp>
        <p:nvGrpSpPr>
          <p:cNvPr id="12" name="Agrupar 11">
            <a:extLst>
              <a:ext uri="{FF2B5EF4-FFF2-40B4-BE49-F238E27FC236}">
                <a16:creationId xmlns:a16="http://schemas.microsoft.com/office/drawing/2014/main" id="{00647623-E588-4275-B098-9BC72D1DF6C5}"/>
              </a:ext>
            </a:extLst>
          </p:cNvPr>
          <p:cNvGrpSpPr/>
          <p:nvPr/>
        </p:nvGrpSpPr>
        <p:grpSpPr>
          <a:xfrm>
            <a:off x="-278296" y="457195"/>
            <a:ext cx="4174435" cy="672546"/>
            <a:chOff x="-278296" y="921023"/>
            <a:chExt cx="4174435" cy="672546"/>
          </a:xfrm>
        </p:grpSpPr>
        <p:sp>
          <p:nvSpPr>
            <p:cNvPr id="10" name="Retângulo: Cantos Diagonais Arredondados 9">
              <a:extLst>
                <a:ext uri="{FF2B5EF4-FFF2-40B4-BE49-F238E27FC236}">
                  <a16:creationId xmlns:a16="http://schemas.microsoft.com/office/drawing/2014/main" id="{8DC59227-9C89-489B-B8DD-F9354A414DEC}"/>
                </a:ext>
              </a:extLst>
            </p:cNvPr>
            <p:cNvSpPr/>
            <p:nvPr/>
          </p:nvSpPr>
          <p:spPr>
            <a:xfrm>
              <a:off x="-119270" y="921023"/>
              <a:ext cx="4015409" cy="530087"/>
            </a:xfrm>
            <a:prstGeom prst="round2Diag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400" dirty="0">
                  <a:latin typeface="Arial" panose="020B0604020202020204" pitchFamily="34" charset="0"/>
                  <a:cs typeface="Arial" panose="020B0604020202020204" pitchFamily="34" charset="0"/>
                </a:rPr>
                <a:t>CASE TÉCNICO</a:t>
              </a:r>
            </a:p>
          </p:txBody>
        </p:sp>
        <p:sp>
          <p:nvSpPr>
            <p:cNvPr id="11" name="Retângulo: Cantos Diagonais Arredondados 10">
              <a:extLst>
                <a:ext uri="{FF2B5EF4-FFF2-40B4-BE49-F238E27FC236}">
                  <a16:creationId xmlns:a16="http://schemas.microsoft.com/office/drawing/2014/main" id="{B36566CF-E6EF-41BF-BCD9-DA0FC82BEDA4}"/>
                </a:ext>
              </a:extLst>
            </p:cNvPr>
            <p:cNvSpPr/>
            <p:nvPr/>
          </p:nvSpPr>
          <p:spPr>
            <a:xfrm>
              <a:off x="-278296" y="1063482"/>
              <a:ext cx="4015409" cy="530087"/>
            </a:xfrm>
            <a:prstGeom prst="round2DiagRect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2DE8D04-9112-4256-BBD3-0B13730F3C44}"/>
              </a:ext>
            </a:extLst>
          </p:cNvPr>
          <p:cNvSpPr txBox="1"/>
          <p:nvPr/>
        </p:nvSpPr>
        <p:spPr>
          <a:xfrm>
            <a:off x="1371599" y="1411255"/>
            <a:ext cx="9448800" cy="430887"/>
          </a:xfrm>
          <a:prstGeom prst="rect">
            <a:avLst/>
          </a:prstGeom>
          <a:noFill/>
          <a:effectLst>
            <a:glow>
              <a:schemeClr val="accent1"/>
            </a:glow>
            <a:reflection stA="0" endPos="650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2200" dirty="0">
                <a:latin typeface="Arial" panose="020B0604020202020204" pitchFamily="34" charset="0"/>
                <a:cs typeface="Arial" panose="020B0604020202020204" pitchFamily="34" charset="0"/>
              </a:rPr>
              <a:t>GERAÇÃO DE INSIGHTS PARA O PROCESSO DE RECOZIMENTO</a:t>
            </a:r>
          </a:p>
        </p:txBody>
      </p:sp>
    </p:spTree>
    <p:extLst>
      <p:ext uri="{BB962C8B-B14F-4D97-AF65-F5344CB8AC3E}">
        <p14:creationId xmlns:p14="http://schemas.microsoft.com/office/powerpoint/2010/main" val="14361056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uxograma: Vários Documentos 5">
            <a:extLst>
              <a:ext uri="{FF2B5EF4-FFF2-40B4-BE49-F238E27FC236}">
                <a16:creationId xmlns:a16="http://schemas.microsoft.com/office/drawing/2014/main" id="{DCAA3DD1-4150-4C83-AD4E-B7A18982BDCC}"/>
              </a:ext>
            </a:extLst>
          </p:cNvPr>
          <p:cNvSpPr/>
          <p:nvPr/>
        </p:nvSpPr>
        <p:spPr>
          <a:xfrm>
            <a:off x="-768625" y="-294732"/>
            <a:ext cx="1676400" cy="1235636"/>
          </a:xfrm>
          <a:prstGeom prst="flowChartMultidocumen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F0E6FC3-566A-40C7-BE21-26DE25017048}"/>
              </a:ext>
            </a:extLst>
          </p:cNvPr>
          <p:cNvSpPr txBox="1"/>
          <p:nvPr/>
        </p:nvSpPr>
        <p:spPr>
          <a:xfrm>
            <a:off x="318053" y="92253"/>
            <a:ext cx="424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pt-BR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B27BF85-2A5C-49A5-B7EF-7B195586F83E}"/>
              </a:ext>
            </a:extLst>
          </p:cNvPr>
          <p:cNvSpPr/>
          <p:nvPr/>
        </p:nvSpPr>
        <p:spPr>
          <a:xfrm>
            <a:off x="-371058" y="940904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01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2D01C97-9782-4F51-A0B8-7F46F283C29C}"/>
              </a:ext>
            </a:extLst>
          </p:cNvPr>
          <p:cNvSpPr/>
          <p:nvPr/>
        </p:nvSpPr>
        <p:spPr>
          <a:xfrm>
            <a:off x="225288" y="33890"/>
            <a:ext cx="516835" cy="516835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E43706AC-EBA3-4616-9122-C12D926E8B50}"/>
              </a:ext>
            </a:extLst>
          </p:cNvPr>
          <p:cNvSpPr/>
          <p:nvPr/>
        </p:nvSpPr>
        <p:spPr>
          <a:xfrm>
            <a:off x="3266661" y="133026"/>
            <a:ext cx="4492487" cy="31856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ATRIBUTOS QUANTITATIVOS </a:t>
            </a: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Elipse 8">
            <a:hlinkClick r:id="rId2" action="ppaction://hlinksldjump"/>
            <a:extLst>
              <a:ext uri="{FF2B5EF4-FFF2-40B4-BE49-F238E27FC236}">
                <a16:creationId xmlns:a16="http://schemas.microsoft.com/office/drawing/2014/main" id="{CE0B202D-6618-409C-816D-766FF65F7800}"/>
              </a:ext>
            </a:extLst>
          </p:cNvPr>
          <p:cNvSpPr/>
          <p:nvPr/>
        </p:nvSpPr>
        <p:spPr>
          <a:xfrm>
            <a:off x="9183757" y="396797"/>
            <a:ext cx="2570922" cy="70338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Mapa de calor</a:t>
            </a:r>
          </a:p>
        </p:txBody>
      </p:sp>
      <p:sp>
        <p:nvSpPr>
          <p:cNvPr id="14" name="Elipse 13">
            <a:hlinkClick r:id="rId3" action="ppaction://hlinksldjump"/>
            <a:extLst>
              <a:ext uri="{FF2B5EF4-FFF2-40B4-BE49-F238E27FC236}">
                <a16:creationId xmlns:a16="http://schemas.microsoft.com/office/drawing/2014/main" id="{D6D39EF3-7572-41C9-8345-0642D4343CB4}"/>
              </a:ext>
            </a:extLst>
          </p:cNvPr>
          <p:cNvSpPr/>
          <p:nvPr/>
        </p:nvSpPr>
        <p:spPr>
          <a:xfrm>
            <a:off x="9198666" y="1100186"/>
            <a:ext cx="2570922" cy="70338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Distribuição das variáveis</a:t>
            </a:r>
          </a:p>
        </p:txBody>
      </p:sp>
      <p:sp>
        <p:nvSpPr>
          <p:cNvPr id="10" name="Chave Esquerda 9">
            <a:extLst>
              <a:ext uri="{FF2B5EF4-FFF2-40B4-BE49-F238E27FC236}">
                <a16:creationId xmlns:a16="http://schemas.microsoft.com/office/drawing/2014/main" id="{056C8D6E-C876-489B-8E42-A40FDCA6F8BD}"/>
              </a:ext>
            </a:extLst>
          </p:cNvPr>
          <p:cNvSpPr/>
          <p:nvPr/>
        </p:nvSpPr>
        <p:spPr>
          <a:xfrm>
            <a:off x="9024730" y="323086"/>
            <a:ext cx="144118" cy="1611731"/>
          </a:xfrm>
          <a:prstGeom prst="leftBrac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F2585E0-2CDC-4CDF-B929-3E1B6BC37A0E}"/>
              </a:ext>
            </a:extLst>
          </p:cNvPr>
          <p:cNvSpPr txBox="1"/>
          <p:nvPr/>
        </p:nvSpPr>
        <p:spPr>
          <a:xfrm rot="16200000">
            <a:off x="7856032" y="836563"/>
            <a:ext cx="1470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Material complementar</a:t>
            </a:r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715D9188-5875-468C-99C5-5AF58EC46887}"/>
              </a:ext>
            </a:extLst>
          </p:cNvPr>
          <p:cNvCxnSpPr/>
          <p:nvPr/>
        </p:nvCxnSpPr>
        <p:spPr>
          <a:xfrm>
            <a:off x="8375374" y="0"/>
            <a:ext cx="0" cy="212034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606DD35B-4231-4A66-9BF8-EEF24D9FEF9D}"/>
              </a:ext>
            </a:extLst>
          </p:cNvPr>
          <p:cNvCxnSpPr>
            <a:cxnSpLocks/>
          </p:cNvCxnSpPr>
          <p:nvPr/>
        </p:nvCxnSpPr>
        <p:spPr>
          <a:xfrm>
            <a:off x="8136835" y="2120348"/>
            <a:ext cx="4055165" cy="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1" name="Picture 2">
            <a:extLst>
              <a:ext uri="{FF2B5EF4-FFF2-40B4-BE49-F238E27FC236}">
                <a16:creationId xmlns:a16="http://schemas.microsoft.com/office/drawing/2014/main" id="{D5EFCB30-DEA9-4398-A24F-F02B5C787F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4804" b="65733"/>
          <a:stretch/>
        </p:blipFill>
        <p:spPr bwMode="auto">
          <a:xfrm>
            <a:off x="0" y="1274880"/>
            <a:ext cx="3266656" cy="249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7542CF4A-76A6-481F-AC02-E53B37284B70}"/>
              </a:ext>
            </a:extLst>
          </p:cNvPr>
          <p:cNvSpPr/>
          <p:nvPr/>
        </p:nvSpPr>
        <p:spPr>
          <a:xfrm>
            <a:off x="1630014" y="0"/>
            <a:ext cx="1466017" cy="90140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IDEAL = 2</a:t>
            </a:r>
          </a:p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MEDIANO = 1</a:t>
            </a:r>
          </a:p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RUIM = 0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55920664-881C-42E7-8D2D-485B86834334}"/>
              </a:ext>
            </a:extLst>
          </p:cNvPr>
          <p:cNvSpPr/>
          <p:nvPr/>
        </p:nvSpPr>
        <p:spPr>
          <a:xfrm>
            <a:off x="-371058" y="3807320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02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0F04DBF5-40EE-460E-A94C-A2CB4FC6F1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434" t="32514" r="50000" b="32966"/>
          <a:stretch/>
        </p:blipFill>
        <p:spPr bwMode="auto">
          <a:xfrm>
            <a:off x="-3314" y="4125884"/>
            <a:ext cx="3266656" cy="2582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508B76BE-E889-460C-B431-2264D98AA163}"/>
              </a:ext>
            </a:extLst>
          </p:cNvPr>
          <p:cNvSpPr/>
          <p:nvPr/>
        </p:nvSpPr>
        <p:spPr>
          <a:xfrm>
            <a:off x="119270" y="6626084"/>
            <a:ext cx="3147386" cy="4373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BA594323-9BF5-425A-8F5E-E8B47D920888}"/>
              </a:ext>
            </a:extLst>
          </p:cNvPr>
          <p:cNvSpPr/>
          <p:nvPr/>
        </p:nvSpPr>
        <p:spPr>
          <a:xfrm>
            <a:off x="4488095" y="610623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03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8B1964CF-4D80-4D93-A15E-C6C3EFC92A26}"/>
              </a:ext>
            </a:extLst>
          </p:cNvPr>
          <p:cNvSpPr txBox="1"/>
          <p:nvPr/>
        </p:nvSpPr>
        <p:spPr>
          <a:xfrm>
            <a:off x="8431962" y="2586153"/>
            <a:ext cx="3640768" cy="11695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pt-BR" sz="1400" b="1" dirty="0">
                <a:solidFill>
                  <a:srgbClr val="212121"/>
                </a:solidFill>
                <a:latin typeface="Roboto" panose="02000000000000000000" pitchFamily="2" charset="0"/>
              </a:rPr>
              <a:t>TEOREMA DE BAYES: </a:t>
            </a:r>
            <a:r>
              <a:rPr lang="pt-BR" sz="14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Não existe nenhuma possibilidade </a:t>
            </a:r>
            <a:r>
              <a:rPr lang="pt-BR" sz="1400" dirty="0">
                <a:solidFill>
                  <a:srgbClr val="212121"/>
                </a:solidFill>
                <a:latin typeface="Roboto" panose="02000000000000000000" pitchFamily="2" charset="0"/>
              </a:rPr>
              <a:t>dentro desse</a:t>
            </a:r>
            <a:r>
              <a:rPr lang="pt-BR" sz="14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banco de dados em que as duas condições sendo satisfeitas, </a:t>
            </a:r>
            <a:r>
              <a:rPr lang="pt-BR" sz="1400" b="1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teria alguma chance de sucesso para o recozimento ideal</a:t>
            </a:r>
            <a:r>
              <a:rPr lang="pt-BR" sz="14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.</a:t>
            </a:r>
            <a:endParaRPr lang="pt-BR" sz="1400" dirty="0"/>
          </a:p>
        </p:txBody>
      </p: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F7754703-B50C-42C3-8B16-A69F51FF5247}"/>
              </a:ext>
            </a:extLst>
          </p:cNvPr>
          <p:cNvGrpSpPr/>
          <p:nvPr/>
        </p:nvGrpSpPr>
        <p:grpSpPr>
          <a:xfrm>
            <a:off x="3263342" y="1032199"/>
            <a:ext cx="5112032" cy="2723505"/>
            <a:chOff x="3263342" y="1032199"/>
            <a:chExt cx="5112032" cy="2723505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18C10477-4CA9-4264-86D7-645E4E7E16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3342" y="1032199"/>
              <a:ext cx="5112032" cy="27235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Elipse 28">
              <a:extLst>
                <a:ext uri="{FF2B5EF4-FFF2-40B4-BE49-F238E27FC236}">
                  <a16:creationId xmlns:a16="http://schemas.microsoft.com/office/drawing/2014/main" id="{800BD670-DDF1-4DC5-94DC-B1A1927CA502}"/>
                </a:ext>
              </a:extLst>
            </p:cNvPr>
            <p:cNvSpPr/>
            <p:nvPr/>
          </p:nvSpPr>
          <p:spPr>
            <a:xfrm>
              <a:off x="6250168" y="1646796"/>
              <a:ext cx="809308" cy="434865"/>
            </a:xfrm>
            <a:prstGeom prst="ellips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80,7%</a:t>
              </a:r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B9865146-7F3F-468C-BAD6-C3B8F8DE6EBA}"/>
                </a:ext>
              </a:extLst>
            </p:cNvPr>
            <p:cNvSpPr/>
            <p:nvPr/>
          </p:nvSpPr>
          <p:spPr>
            <a:xfrm>
              <a:off x="3631845" y="1717384"/>
              <a:ext cx="809308" cy="434865"/>
            </a:xfrm>
            <a:prstGeom prst="ellips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9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68,35%</a:t>
              </a:r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EFBEEAEA-5A06-4BD5-B856-124763BF80D5}"/>
              </a:ext>
            </a:extLst>
          </p:cNvPr>
          <p:cNvSpPr/>
          <p:nvPr/>
        </p:nvSpPr>
        <p:spPr>
          <a:xfrm>
            <a:off x="9198666" y="2195082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04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tângulo: Cantos Arredondados 35">
            <a:extLst>
              <a:ext uri="{FF2B5EF4-FFF2-40B4-BE49-F238E27FC236}">
                <a16:creationId xmlns:a16="http://schemas.microsoft.com/office/drawing/2014/main" id="{DDA91EB3-0E52-4C61-B851-94828AEC1286}"/>
              </a:ext>
            </a:extLst>
          </p:cNvPr>
          <p:cNvSpPr/>
          <p:nvPr/>
        </p:nvSpPr>
        <p:spPr>
          <a:xfrm>
            <a:off x="5012636" y="3742647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05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88B0EEEF-87AE-48F2-8A12-E6A16FBD2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880" y="4072477"/>
            <a:ext cx="8193152" cy="2707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Elipse 38">
            <a:extLst>
              <a:ext uri="{FF2B5EF4-FFF2-40B4-BE49-F238E27FC236}">
                <a16:creationId xmlns:a16="http://schemas.microsoft.com/office/drawing/2014/main" id="{2C0BCFD7-6AE8-4548-9CFB-BE109513724F}"/>
              </a:ext>
            </a:extLst>
          </p:cNvPr>
          <p:cNvSpPr/>
          <p:nvPr/>
        </p:nvSpPr>
        <p:spPr>
          <a:xfrm>
            <a:off x="6370055" y="4754134"/>
            <a:ext cx="809308" cy="434865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47,76%</a:t>
            </a:r>
          </a:p>
        </p:txBody>
      </p:sp>
      <p:sp>
        <p:nvSpPr>
          <p:cNvPr id="40" name="Elipse 39">
            <a:extLst>
              <a:ext uri="{FF2B5EF4-FFF2-40B4-BE49-F238E27FC236}">
                <a16:creationId xmlns:a16="http://schemas.microsoft.com/office/drawing/2014/main" id="{C8DE1AA6-AC9A-4C9F-BDE0-924E5AD4839A}"/>
              </a:ext>
            </a:extLst>
          </p:cNvPr>
          <p:cNvSpPr/>
          <p:nvPr/>
        </p:nvSpPr>
        <p:spPr>
          <a:xfrm>
            <a:off x="9129907" y="4754134"/>
            <a:ext cx="809308" cy="434865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58,26%</a:t>
            </a: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5D9E287A-866A-465E-A52F-CDBA7B00A825}"/>
              </a:ext>
            </a:extLst>
          </p:cNvPr>
          <p:cNvSpPr/>
          <p:nvPr/>
        </p:nvSpPr>
        <p:spPr>
          <a:xfrm>
            <a:off x="7139711" y="5488440"/>
            <a:ext cx="809308" cy="434865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34,02%</a:t>
            </a:r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87D8CEE5-A9C5-4416-AE9E-D6F5DBB3DE20}"/>
              </a:ext>
            </a:extLst>
          </p:cNvPr>
          <p:cNvSpPr/>
          <p:nvPr/>
        </p:nvSpPr>
        <p:spPr>
          <a:xfrm>
            <a:off x="7899203" y="5849396"/>
            <a:ext cx="809308" cy="434865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18,21%</a:t>
            </a:r>
          </a:p>
        </p:txBody>
      </p:sp>
      <p:sp>
        <p:nvSpPr>
          <p:cNvPr id="43" name="Elipse 42">
            <a:extLst>
              <a:ext uri="{FF2B5EF4-FFF2-40B4-BE49-F238E27FC236}">
                <a16:creationId xmlns:a16="http://schemas.microsoft.com/office/drawing/2014/main" id="{0E5BDB68-0670-4205-8620-DEA588D3FB07}"/>
              </a:ext>
            </a:extLst>
          </p:cNvPr>
          <p:cNvSpPr/>
          <p:nvPr/>
        </p:nvSpPr>
        <p:spPr>
          <a:xfrm>
            <a:off x="9899592" y="5743113"/>
            <a:ext cx="809308" cy="434865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25,2%</a:t>
            </a:r>
          </a:p>
        </p:txBody>
      </p:sp>
      <p:sp>
        <p:nvSpPr>
          <p:cNvPr id="44" name="Elipse 43">
            <a:extLst>
              <a:ext uri="{FF2B5EF4-FFF2-40B4-BE49-F238E27FC236}">
                <a16:creationId xmlns:a16="http://schemas.microsoft.com/office/drawing/2014/main" id="{C56F5939-858F-47DC-A43F-2A14FED09E86}"/>
              </a:ext>
            </a:extLst>
          </p:cNvPr>
          <p:cNvSpPr/>
          <p:nvPr/>
        </p:nvSpPr>
        <p:spPr>
          <a:xfrm>
            <a:off x="10686941" y="5995879"/>
            <a:ext cx="809308" cy="434865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16,54%</a:t>
            </a:r>
          </a:p>
        </p:txBody>
      </p:sp>
      <p:sp>
        <p:nvSpPr>
          <p:cNvPr id="31" name="Seta: para a Direita 30">
            <a:extLst>
              <a:ext uri="{FF2B5EF4-FFF2-40B4-BE49-F238E27FC236}">
                <a16:creationId xmlns:a16="http://schemas.microsoft.com/office/drawing/2014/main" id="{5D284AF8-9B7A-4F7F-A151-D2E772457F52}"/>
              </a:ext>
            </a:extLst>
          </p:cNvPr>
          <p:cNvSpPr/>
          <p:nvPr/>
        </p:nvSpPr>
        <p:spPr>
          <a:xfrm>
            <a:off x="9129907" y="6626084"/>
            <a:ext cx="212876" cy="150275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A76CBD30-73AC-449A-A2E2-7212A3D89AF9}"/>
              </a:ext>
            </a:extLst>
          </p:cNvPr>
          <p:cNvSpPr/>
          <p:nvPr/>
        </p:nvSpPr>
        <p:spPr>
          <a:xfrm>
            <a:off x="9822884" y="4501368"/>
            <a:ext cx="809308" cy="312821"/>
          </a:xfrm>
          <a:prstGeom prst="roundRect">
            <a:avLst>
              <a:gd name="adj" fmla="val 0"/>
            </a:avLst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pt-BR" sz="600" dirty="0">
                <a:latin typeface="Arial" panose="020B0604020202020204" pitchFamily="34" charset="0"/>
                <a:cs typeface="Arial" panose="020B0604020202020204" pitchFamily="34" charset="0"/>
              </a:rPr>
              <a:t>3X AO DADO ANTERIOR</a:t>
            </a:r>
          </a:p>
        </p:txBody>
      </p:sp>
      <p:sp>
        <p:nvSpPr>
          <p:cNvPr id="49" name="Retângulo: Cantos Arredondados 48">
            <a:extLst>
              <a:ext uri="{FF2B5EF4-FFF2-40B4-BE49-F238E27FC236}">
                <a16:creationId xmlns:a16="http://schemas.microsoft.com/office/drawing/2014/main" id="{02FE7D4A-97FF-43EB-BA0B-CC9EEA978160}"/>
              </a:ext>
            </a:extLst>
          </p:cNvPr>
          <p:cNvSpPr/>
          <p:nvPr/>
        </p:nvSpPr>
        <p:spPr>
          <a:xfrm>
            <a:off x="10484127" y="5416937"/>
            <a:ext cx="809308" cy="312821"/>
          </a:xfrm>
          <a:prstGeom prst="roundRect">
            <a:avLst>
              <a:gd name="adj" fmla="val 0"/>
            </a:avLst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pt-BR" sz="600" dirty="0">
                <a:latin typeface="Arial" panose="020B0604020202020204" pitchFamily="34" charset="0"/>
                <a:cs typeface="Arial" panose="020B0604020202020204" pitchFamily="34" charset="0"/>
              </a:rPr>
              <a:t>CAIU QUASE QUE PELA METADE</a:t>
            </a:r>
          </a:p>
        </p:txBody>
      </p: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5AC17D7C-1CCA-40B3-B631-76B3AD7F45E9}"/>
              </a:ext>
            </a:extLst>
          </p:cNvPr>
          <p:cNvCxnSpPr/>
          <p:nvPr/>
        </p:nvCxnSpPr>
        <p:spPr>
          <a:xfrm flipV="1">
            <a:off x="8708511" y="5188999"/>
            <a:ext cx="490155" cy="66039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1053895-6389-4CCC-97CE-36AA789102D6}"/>
              </a:ext>
            </a:extLst>
          </p:cNvPr>
          <p:cNvSpPr txBox="1"/>
          <p:nvPr/>
        </p:nvSpPr>
        <p:spPr>
          <a:xfrm>
            <a:off x="4347871" y="1220246"/>
            <a:ext cx="103401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latin typeface="Arial" panose="020B0604020202020204" pitchFamily="34" charset="0"/>
                <a:cs typeface="Arial" panose="020B0604020202020204" pitchFamily="34" charset="0"/>
              </a:rPr>
              <a:t>HARDNESS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46A865C2-25D0-4C3E-A845-889FAD78854B}"/>
              </a:ext>
            </a:extLst>
          </p:cNvPr>
          <p:cNvSpPr txBox="1"/>
          <p:nvPr/>
        </p:nvSpPr>
        <p:spPr>
          <a:xfrm>
            <a:off x="6998778" y="1189640"/>
            <a:ext cx="103401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latin typeface="Arial" panose="020B0604020202020204" pitchFamily="34" charset="0"/>
                <a:cs typeface="Arial" panose="020B0604020202020204" pitchFamily="34" charset="0"/>
              </a:rPr>
              <a:t>STRENGHT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34DEAC11-406D-4E59-AA47-322F65455B23}"/>
              </a:ext>
            </a:extLst>
          </p:cNvPr>
          <p:cNvSpPr txBox="1"/>
          <p:nvPr/>
        </p:nvSpPr>
        <p:spPr>
          <a:xfrm>
            <a:off x="4348348" y="4324382"/>
            <a:ext cx="117780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latin typeface="Arial" panose="020B0604020202020204" pitchFamily="34" charset="0"/>
                <a:cs typeface="Arial" panose="020B0604020202020204" pitchFamily="34" charset="0"/>
              </a:rPr>
              <a:t>FORMABILITY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5B357247-98D2-4FE8-8FD3-2A7ACA090BF6}"/>
              </a:ext>
            </a:extLst>
          </p:cNvPr>
          <p:cNvCxnSpPr>
            <a:cxnSpLocks/>
            <a:stCxn id="39" idx="6"/>
          </p:cNvCxnSpPr>
          <p:nvPr/>
        </p:nvCxnSpPr>
        <p:spPr>
          <a:xfrm>
            <a:off x="7179363" y="4971567"/>
            <a:ext cx="2759852" cy="87783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9994353-F01A-48DE-AEC0-52E4479B37D7}"/>
              </a:ext>
            </a:extLst>
          </p:cNvPr>
          <p:cNvSpPr txBox="1"/>
          <p:nvPr/>
        </p:nvSpPr>
        <p:spPr>
          <a:xfrm rot="18382890">
            <a:off x="8591174" y="5281840"/>
            <a:ext cx="634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RUIM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4EDAD937-8595-4E49-898B-C3DEE74C68A0}"/>
              </a:ext>
            </a:extLst>
          </p:cNvPr>
          <p:cNvSpPr txBox="1"/>
          <p:nvPr/>
        </p:nvSpPr>
        <p:spPr>
          <a:xfrm rot="1139392">
            <a:off x="7798307" y="5007065"/>
            <a:ext cx="634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IDEAL</a:t>
            </a:r>
          </a:p>
        </p:txBody>
      </p:sp>
    </p:spTree>
    <p:extLst>
      <p:ext uri="{BB962C8B-B14F-4D97-AF65-F5344CB8AC3E}">
        <p14:creationId xmlns:p14="http://schemas.microsoft.com/office/powerpoint/2010/main" val="24079920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2" grpId="0" animBg="1"/>
      <p:bldP spid="23" grpId="0" animBg="1"/>
      <p:bldP spid="26" grpId="0" animBg="1"/>
      <p:bldP spid="32" grpId="0" animBg="1"/>
      <p:bldP spid="35" grpId="0" animBg="1"/>
      <p:bldP spid="36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31" grpId="0" animBg="1"/>
      <p:bldP spid="34" grpId="0" animBg="1"/>
      <p:bldP spid="49" grpId="0" animBg="1"/>
      <p:bldP spid="45" grpId="0"/>
      <p:bldP spid="46" grpId="0"/>
      <p:bldP spid="47" grpId="0"/>
      <p:bldP spid="17" grpId="0"/>
      <p:bldP spid="5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uxograma: Vários Documentos 2">
            <a:extLst>
              <a:ext uri="{FF2B5EF4-FFF2-40B4-BE49-F238E27FC236}">
                <a16:creationId xmlns:a16="http://schemas.microsoft.com/office/drawing/2014/main" id="{9C135014-902D-4C7A-9AFA-E93633A05D4E}"/>
              </a:ext>
            </a:extLst>
          </p:cNvPr>
          <p:cNvSpPr/>
          <p:nvPr/>
        </p:nvSpPr>
        <p:spPr>
          <a:xfrm>
            <a:off x="-768625" y="-294732"/>
            <a:ext cx="1676400" cy="1235636"/>
          </a:xfrm>
          <a:prstGeom prst="flowChartMultidocumen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026867B-7D5B-4F49-AE9E-BD5814971961}"/>
              </a:ext>
            </a:extLst>
          </p:cNvPr>
          <p:cNvSpPr txBox="1"/>
          <p:nvPr/>
        </p:nvSpPr>
        <p:spPr>
          <a:xfrm>
            <a:off x="318053" y="92253"/>
            <a:ext cx="424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9D1F3BEC-D758-4278-AB07-DA71725E5857}"/>
              </a:ext>
            </a:extLst>
          </p:cNvPr>
          <p:cNvSpPr/>
          <p:nvPr/>
        </p:nvSpPr>
        <p:spPr>
          <a:xfrm>
            <a:off x="225288" y="39244"/>
            <a:ext cx="516835" cy="516835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CB13D414-CEFB-4CE4-AEA9-3AB8B4383038}"/>
              </a:ext>
            </a:extLst>
          </p:cNvPr>
          <p:cNvSpPr/>
          <p:nvPr/>
        </p:nvSpPr>
        <p:spPr>
          <a:xfrm>
            <a:off x="856425" y="587617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06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D2B4172-10FB-4659-8B88-E67F6520E48F}"/>
              </a:ext>
            </a:extLst>
          </p:cNvPr>
          <p:cNvSpPr txBox="1"/>
          <p:nvPr/>
        </p:nvSpPr>
        <p:spPr>
          <a:xfrm>
            <a:off x="69575" y="1060174"/>
            <a:ext cx="315073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4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Apesar de que o atributo </a:t>
            </a:r>
            <a:r>
              <a:rPr lang="pt-BR" sz="1400" b="1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packing</a:t>
            </a:r>
            <a:r>
              <a:rPr lang="pt-BR" sz="14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não esteja com uma boa </a:t>
            </a:r>
            <a:r>
              <a:rPr lang="pt-BR" sz="1400" b="1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correlação</a:t>
            </a:r>
            <a:r>
              <a:rPr lang="pt-BR" sz="14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citando como base o mapa de calor, é perceptível que na sua </a:t>
            </a:r>
            <a:r>
              <a:rPr lang="pt-BR" sz="1400" b="1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distribuição</a:t>
            </a:r>
            <a:r>
              <a:rPr lang="pt-BR" sz="1400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em relação ás classes preditivas para o valor igual a 2, há uma probabilidade de 100% dos casos em que o recozimento foi considerado ideal.</a:t>
            </a:r>
            <a:endParaRPr lang="pt-BR" sz="1400" dirty="0"/>
          </a:p>
        </p:txBody>
      </p:sp>
      <p:sp>
        <p:nvSpPr>
          <p:cNvPr id="10" name="Elipse 9">
            <a:hlinkClick r:id="rId2" action="ppaction://hlinksldjump"/>
            <a:extLst>
              <a:ext uri="{FF2B5EF4-FFF2-40B4-BE49-F238E27FC236}">
                <a16:creationId xmlns:a16="http://schemas.microsoft.com/office/drawing/2014/main" id="{7B45AFD3-E22E-49FB-B71C-DAB2E0D16565}"/>
              </a:ext>
            </a:extLst>
          </p:cNvPr>
          <p:cNvSpPr/>
          <p:nvPr/>
        </p:nvSpPr>
        <p:spPr>
          <a:xfrm>
            <a:off x="9183757" y="396797"/>
            <a:ext cx="2570922" cy="70338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Mapa de calor</a:t>
            </a:r>
          </a:p>
        </p:txBody>
      </p:sp>
      <p:sp>
        <p:nvSpPr>
          <p:cNvPr id="11" name="Elipse 10">
            <a:hlinkClick r:id="rId3" action="ppaction://hlinksldjump"/>
            <a:extLst>
              <a:ext uri="{FF2B5EF4-FFF2-40B4-BE49-F238E27FC236}">
                <a16:creationId xmlns:a16="http://schemas.microsoft.com/office/drawing/2014/main" id="{893B8220-7B38-4C90-BBE5-3622794DEA46}"/>
              </a:ext>
            </a:extLst>
          </p:cNvPr>
          <p:cNvSpPr/>
          <p:nvPr/>
        </p:nvSpPr>
        <p:spPr>
          <a:xfrm>
            <a:off x="9198666" y="1100186"/>
            <a:ext cx="2570922" cy="70338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Distribuição das variáveis</a:t>
            </a:r>
          </a:p>
        </p:txBody>
      </p:sp>
      <p:sp>
        <p:nvSpPr>
          <p:cNvPr id="12" name="Chave Esquerda 11">
            <a:extLst>
              <a:ext uri="{FF2B5EF4-FFF2-40B4-BE49-F238E27FC236}">
                <a16:creationId xmlns:a16="http://schemas.microsoft.com/office/drawing/2014/main" id="{377FE581-D6F9-4C97-B9F3-2CD9DFCA5596}"/>
              </a:ext>
            </a:extLst>
          </p:cNvPr>
          <p:cNvSpPr/>
          <p:nvPr/>
        </p:nvSpPr>
        <p:spPr>
          <a:xfrm>
            <a:off x="9024730" y="323086"/>
            <a:ext cx="144118" cy="1611731"/>
          </a:xfrm>
          <a:prstGeom prst="leftBrac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0DA958B-65F2-4526-9ED1-1D53D8093552}"/>
              </a:ext>
            </a:extLst>
          </p:cNvPr>
          <p:cNvSpPr txBox="1"/>
          <p:nvPr/>
        </p:nvSpPr>
        <p:spPr>
          <a:xfrm rot="16200000">
            <a:off x="7856032" y="836563"/>
            <a:ext cx="14709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Material complementar</a:t>
            </a:r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560ADCDC-7441-4470-8904-D493355B3AFD}"/>
              </a:ext>
            </a:extLst>
          </p:cNvPr>
          <p:cNvCxnSpPr/>
          <p:nvPr/>
        </p:nvCxnSpPr>
        <p:spPr>
          <a:xfrm>
            <a:off x="8375374" y="0"/>
            <a:ext cx="0" cy="212034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94398A37-2945-4988-AAF5-E015F93C8E09}"/>
              </a:ext>
            </a:extLst>
          </p:cNvPr>
          <p:cNvCxnSpPr>
            <a:cxnSpLocks/>
          </p:cNvCxnSpPr>
          <p:nvPr/>
        </p:nvCxnSpPr>
        <p:spPr>
          <a:xfrm>
            <a:off x="8375374" y="2120348"/>
            <a:ext cx="3816626" cy="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6146" name="Picture 2">
            <a:extLst>
              <a:ext uri="{FF2B5EF4-FFF2-40B4-BE49-F238E27FC236}">
                <a16:creationId xmlns:a16="http://schemas.microsoft.com/office/drawing/2014/main" id="{DE5FA3D0-C89D-4F7B-959D-C829CF49B9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70" b="66377"/>
          <a:stretch/>
        </p:blipFill>
        <p:spPr bwMode="auto">
          <a:xfrm>
            <a:off x="3361128" y="887378"/>
            <a:ext cx="4938009" cy="2716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77979585-ECC1-4BAB-AC4B-32BAAA9D032A}"/>
              </a:ext>
            </a:extLst>
          </p:cNvPr>
          <p:cNvSpPr/>
          <p:nvPr/>
        </p:nvSpPr>
        <p:spPr>
          <a:xfrm>
            <a:off x="4724372" y="565474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07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eta: Dobrada para Cima 16">
            <a:extLst>
              <a:ext uri="{FF2B5EF4-FFF2-40B4-BE49-F238E27FC236}">
                <a16:creationId xmlns:a16="http://schemas.microsoft.com/office/drawing/2014/main" id="{B44E5680-DB3E-4522-8EE0-FC3732E0B59B}"/>
              </a:ext>
            </a:extLst>
          </p:cNvPr>
          <p:cNvSpPr/>
          <p:nvPr/>
        </p:nvSpPr>
        <p:spPr>
          <a:xfrm rot="5400000">
            <a:off x="7905167" y="3209613"/>
            <a:ext cx="136529" cy="651411"/>
          </a:xfrm>
          <a:prstGeom prst="bentUp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147B19B-195E-4C69-9230-6779360BED6F}"/>
              </a:ext>
            </a:extLst>
          </p:cNvPr>
          <p:cNvSpPr txBox="1"/>
          <p:nvPr/>
        </p:nvSpPr>
        <p:spPr>
          <a:xfrm>
            <a:off x="8305800" y="2227165"/>
            <a:ext cx="381662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4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Percebe-se que não há recozimento ideal quando a variável do atributo '</a:t>
            </a:r>
            <a:r>
              <a:rPr lang="pt-BR" sz="1400" b="0" i="0" dirty="0" err="1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oil</a:t>
            </a:r>
            <a:r>
              <a:rPr lang="pt-BR" sz="1400" b="0" i="0" dirty="0">
                <a:solidFill>
                  <a:srgbClr val="21212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 se iguala a N. Mas como temos poucos dados, isso não é uma verdade absoluta, mas é notável que o nosso modelo pode adquirir esse viés. E isso pode ser perigoso, já que não temos muitos dados para ter uma efetiva comprovação.</a:t>
            </a:r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4E6B5A83-B6E2-4537-A00F-6648B6D7AD28}"/>
              </a:ext>
            </a:extLst>
          </p:cNvPr>
          <p:cNvSpPr/>
          <p:nvPr/>
        </p:nvSpPr>
        <p:spPr>
          <a:xfrm>
            <a:off x="3266661" y="133026"/>
            <a:ext cx="4492487" cy="31856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ATRIBUTOS QUALITATIVOS </a:t>
            </a: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9A84E3AB-E126-40A6-82A0-4D69B5972A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" t="28212" r="51082" b="56848"/>
          <a:stretch/>
        </p:blipFill>
        <p:spPr bwMode="auto">
          <a:xfrm>
            <a:off x="901107" y="3766502"/>
            <a:ext cx="4240667" cy="318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5FD4740D-9895-4046-9276-30537F02FD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00" t="14411" b="71787"/>
          <a:stretch/>
        </p:blipFill>
        <p:spPr bwMode="auto">
          <a:xfrm>
            <a:off x="5249297" y="3874496"/>
            <a:ext cx="4568498" cy="2983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2AD1F7EE-DE3B-4B19-A7F0-79477724CAF7}"/>
              </a:ext>
            </a:extLst>
          </p:cNvPr>
          <p:cNvSpPr/>
          <p:nvPr/>
        </p:nvSpPr>
        <p:spPr>
          <a:xfrm>
            <a:off x="565738" y="3603583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08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D48193EC-59CE-43EC-BBFB-C77B65DF0684}"/>
              </a:ext>
            </a:extLst>
          </p:cNvPr>
          <p:cNvSpPr/>
          <p:nvPr/>
        </p:nvSpPr>
        <p:spPr>
          <a:xfrm>
            <a:off x="1535761" y="5104264"/>
            <a:ext cx="579642" cy="1746150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13CE31FD-4E18-46F1-B84F-A5C08EC05991}"/>
              </a:ext>
            </a:extLst>
          </p:cNvPr>
          <p:cNvSpPr/>
          <p:nvPr/>
        </p:nvSpPr>
        <p:spPr>
          <a:xfrm>
            <a:off x="6973548" y="5763126"/>
            <a:ext cx="625642" cy="961848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5BC9BF77-06C9-478D-ABFC-6F1094126DE6}"/>
              </a:ext>
            </a:extLst>
          </p:cNvPr>
          <p:cNvSpPr/>
          <p:nvPr/>
        </p:nvSpPr>
        <p:spPr>
          <a:xfrm>
            <a:off x="9096789" y="5888566"/>
            <a:ext cx="625642" cy="961848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C5D3045C-1A24-47BC-A645-C14C64E9C6EA}"/>
              </a:ext>
            </a:extLst>
          </p:cNvPr>
          <p:cNvSpPr/>
          <p:nvPr/>
        </p:nvSpPr>
        <p:spPr>
          <a:xfrm>
            <a:off x="3540438" y="5814511"/>
            <a:ext cx="492214" cy="961848"/>
          </a:xfrm>
          <a:prstGeom prst="ellipse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: Cantos Arredondados 29">
            <a:extLst>
              <a:ext uri="{FF2B5EF4-FFF2-40B4-BE49-F238E27FC236}">
                <a16:creationId xmlns:a16="http://schemas.microsoft.com/office/drawing/2014/main" id="{970D5494-7D1B-468A-BB9A-7AEC780CA0D5}"/>
              </a:ext>
            </a:extLst>
          </p:cNvPr>
          <p:cNvSpPr/>
          <p:nvPr/>
        </p:nvSpPr>
        <p:spPr>
          <a:xfrm>
            <a:off x="5366819" y="3605144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09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9327AE0F-2F77-47B0-980E-1D08F63E5674}"/>
              </a:ext>
            </a:extLst>
          </p:cNvPr>
          <p:cNvSpPr/>
          <p:nvPr/>
        </p:nvSpPr>
        <p:spPr>
          <a:xfrm>
            <a:off x="117653" y="4327792"/>
            <a:ext cx="400799" cy="103258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A S  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235BCE29-B888-4DCA-92F5-460FCC90B543}"/>
              </a:ext>
            </a:extLst>
          </p:cNvPr>
          <p:cNvSpPr/>
          <p:nvPr/>
        </p:nvSpPr>
        <p:spPr>
          <a:xfrm>
            <a:off x="5006403" y="4358268"/>
            <a:ext cx="400799" cy="745996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  ?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06E7D3F3-8CE9-4EEF-B669-C9784D18C1A5}"/>
              </a:ext>
            </a:extLst>
          </p:cNvPr>
          <p:cNvSpPr/>
          <p:nvPr/>
        </p:nvSpPr>
        <p:spPr>
          <a:xfrm>
            <a:off x="69575" y="4957011"/>
            <a:ext cx="526239" cy="201429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B7D2D815-AADC-4E3F-B2C2-CBA45B45C089}"/>
              </a:ext>
            </a:extLst>
          </p:cNvPr>
          <p:cNvSpPr/>
          <p:nvPr/>
        </p:nvSpPr>
        <p:spPr>
          <a:xfrm>
            <a:off x="4943684" y="4414759"/>
            <a:ext cx="526239" cy="201429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FC5D445E-9106-4A3E-BE37-9C89B15A2BC9}"/>
              </a:ext>
            </a:extLst>
          </p:cNvPr>
          <p:cNvSpPr/>
          <p:nvPr/>
        </p:nvSpPr>
        <p:spPr>
          <a:xfrm>
            <a:off x="1888958" y="4812632"/>
            <a:ext cx="734972" cy="187793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IDEAL</a:t>
            </a:r>
          </a:p>
        </p:txBody>
      </p:sp>
      <p:sp>
        <p:nvSpPr>
          <p:cNvPr id="36" name="Retângulo: Cantos Arredondados 35">
            <a:extLst>
              <a:ext uri="{FF2B5EF4-FFF2-40B4-BE49-F238E27FC236}">
                <a16:creationId xmlns:a16="http://schemas.microsoft.com/office/drawing/2014/main" id="{57495F0B-6491-4ED8-AB11-4408214AA46E}"/>
              </a:ext>
            </a:extLst>
          </p:cNvPr>
          <p:cNvSpPr/>
          <p:nvPr/>
        </p:nvSpPr>
        <p:spPr>
          <a:xfrm>
            <a:off x="7192051" y="5479228"/>
            <a:ext cx="1134194" cy="187793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 IDEAL</a:t>
            </a:r>
          </a:p>
        </p:txBody>
      </p:sp>
      <p:sp>
        <p:nvSpPr>
          <p:cNvPr id="33" name="Retângulo: Cantos Arredondados 32">
            <a:extLst>
              <a:ext uri="{FF2B5EF4-FFF2-40B4-BE49-F238E27FC236}">
                <a16:creationId xmlns:a16="http://schemas.microsoft.com/office/drawing/2014/main" id="{F5354900-D1D6-4A0E-A352-35E12E4FB54A}"/>
              </a:ext>
            </a:extLst>
          </p:cNvPr>
          <p:cNvSpPr/>
          <p:nvPr/>
        </p:nvSpPr>
        <p:spPr>
          <a:xfrm>
            <a:off x="3540438" y="5575333"/>
            <a:ext cx="734972" cy="187793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RUIM</a:t>
            </a:r>
          </a:p>
        </p:txBody>
      </p: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8FB58AE9-619C-49A9-8E9D-B29086A82CCB}"/>
              </a:ext>
            </a:extLst>
          </p:cNvPr>
          <p:cNvSpPr/>
          <p:nvPr/>
        </p:nvSpPr>
        <p:spPr>
          <a:xfrm>
            <a:off x="8987459" y="5559103"/>
            <a:ext cx="734972" cy="187793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RUIM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5D95460-8AC0-4A8B-9E49-59F1971B93E1}"/>
              </a:ext>
            </a:extLst>
          </p:cNvPr>
          <p:cNvSpPr txBox="1"/>
          <p:nvPr/>
        </p:nvSpPr>
        <p:spPr>
          <a:xfrm>
            <a:off x="2623930" y="3872595"/>
            <a:ext cx="152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CONDITION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14E6AC16-71A1-4394-89DC-C69C1A0B5D4B}"/>
              </a:ext>
            </a:extLst>
          </p:cNvPr>
          <p:cNvSpPr txBox="1"/>
          <p:nvPr/>
        </p:nvSpPr>
        <p:spPr>
          <a:xfrm>
            <a:off x="7192051" y="3959766"/>
            <a:ext cx="1789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TEMPER_ROLLING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494A528E-4E9C-4AC5-8100-6D3048DC13EF}"/>
              </a:ext>
            </a:extLst>
          </p:cNvPr>
          <p:cNvSpPr txBox="1"/>
          <p:nvPr/>
        </p:nvSpPr>
        <p:spPr>
          <a:xfrm>
            <a:off x="5807735" y="921674"/>
            <a:ext cx="5278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OIL</a:t>
            </a:r>
          </a:p>
        </p:txBody>
      </p:sp>
    </p:spTree>
    <p:extLst>
      <p:ext uri="{BB962C8B-B14F-4D97-AF65-F5344CB8AC3E}">
        <p14:creationId xmlns:p14="http://schemas.microsoft.com/office/powerpoint/2010/main" val="10602100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4" dur="5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8" grpId="0" animBg="1"/>
      <p:bldP spid="17" grpId="0" animBg="1"/>
      <p:bldP spid="21" grpId="0"/>
      <p:bldP spid="23" grpId="0" animBg="1"/>
      <p:bldP spid="22" grpId="0" animBg="1"/>
      <p:bldP spid="20" grpId="0" animBg="1"/>
      <p:bldP spid="24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25" grpId="0" animBg="1"/>
      <p:bldP spid="34" grpId="0" animBg="1"/>
      <p:bldP spid="26" grpId="0" animBg="1"/>
      <p:bldP spid="36" grpId="0" animBg="1"/>
      <p:bldP spid="33" grpId="0" animBg="1"/>
      <p:bldP spid="35" grpId="0" animBg="1"/>
      <p:bldP spid="2" grpId="0"/>
      <p:bldP spid="38" grpId="0"/>
      <p:bldP spid="3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5C1C288E-E502-4D28-A5AC-07BA36D07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88" y="432620"/>
            <a:ext cx="7799078" cy="2918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luxograma: Vários Documentos 2">
            <a:extLst>
              <a:ext uri="{FF2B5EF4-FFF2-40B4-BE49-F238E27FC236}">
                <a16:creationId xmlns:a16="http://schemas.microsoft.com/office/drawing/2014/main" id="{42D2B944-9042-4010-AADF-088F93A788CC}"/>
              </a:ext>
            </a:extLst>
          </p:cNvPr>
          <p:cNvSpPr/>
          <p:nvPr/>
        </p:nvSpPr>
        <p:spPr>
          <a:xfrm>
            <a:off x="-768625" y="-294732"/>
            <a:ext cx="1676400" cy="1235636"/>
          </a:xfrm>
          <a:prstGeom prst="flowChartMultidocumen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79670EB-E451-4043-A39E-013717B75962}"/>
              </a:ext>
            </a:extLst>
          </p:cNvPr>
          <p:cNvSpPr txBox="1"/>
          <p:nvPr/>
        </p:nvSpPr>
        <p:spPr>
          <a:xfrm>
            <a:off x="318053" y="92253"/>
            <a:ext cx="424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pt-BR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6B7D7950-4512-4F37-AFDF-E5674ADF75B8}"/>
              </a:ext>
            </a:extLst>
          </p:cNvPr>
          <p:cNvSpPr/>
          <p:nvPr/>
        </p:nvSpPr>
        <p:spPr>
          <a:xfrm>
            <a:off x="225288" y="39244"/>
            <a:ext cx="516835" cy="516835"/>
          </a:xfrm>
          <a:prstGeom prst="ellipse">
            <a:avLst/>
          </a:prstGeom>
          <a:noFill/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F290737-6AE9-4E38-85D0-61C84DD0DB3F}"/>
              </a:ext>
            </a:extLst>
          </p:cNvPr>
          <p:cNvSpPr/>
          <p:nvPr/>
        </p:nvSpPr>
        <p:spPr>
          <a:xfrm>
            <a:off x="3041463" y="9301"/>
            <a:ext cx="2166727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INSIGHT 10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F4D37642-8CEF-482C-9B4F-7A4CF854B60C}"/>
              </a:ext>
            </a:extLst>
          </p:cNvPr>
          <p:cNvSpPr/>
          <p:nvPr/>
        </p:nvSpPr>
        <p:spPr>
          <a:xfrm>
            <a:off x="602967" y="1038721"/>
            <a:ext cx="914400" cy="469232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73,2%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4E68D451-CC34-49E7-A4AC-6AE4B4E41066}"/>
              </a:ext>
            </a:extLst>
          </p:cNvPr>
          <p:cNvSpPr/>
          <p:nvPr/>
        </p:nvSpPr>
        <p:spPr>
          <a:xfrm>
            <a:off x="1693830" y="2494541"/>
            <a:ext cx="1042736" cy="417095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23,62%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5354F189-7613-4058-B38E-75C394778F51}"/>
              </a:ext>
            </a:extLst>
          </p:cNvPr>
          <p:cNvSpPr/>
          <p:nvPr/>
        </p:nvSpPr>
        <p:spPr>
          <a:xfrm>
            <a:off x="2904312" y="2703089"/>
            <a:ext cx="914400" cy="469232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3,15%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A51479E2-3B96-466C-A43C-3B643B97C070}"/>
              </a:ext>
            </a:extLst>
          </p:cNvPr>
          <p:cNvSpPr/>
          <p:nvPr/>
        </p:nvSpPr>
        <p:spPr>
          <a:xfrm>
            <a:off x="4616118" y="1107319"/>
            <a:ext cx="1042736" cy="417095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62,41%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E44C2A0D-C711-4DDC-88EC-BD622CC16C1B}"/>
              </a:ext>
            </a:extLst>
          </p:cNvPr>
          <p:cNvSpPr/>
          <p:nvPr/>
        </p:nvSpPr>
        <p:spPr>
          <a:xfrm>
            <a:off x="5727024" y="2285994"/>
            <a:ext cx="1042736" cy="417095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35,4%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6B58123F-9F50-4F48-BB91-00EF371A75AD}"/>
              </a:ext>
            </a:extLst>
          </p:cNvPr>
          <p:cNvSpPr/>
          <p:nvPr/>
        </p:nvSpPr>
        <p:spPr>
          <a:xfrm>
            <a:off x="6905426" y="2703089"/>
            <a:ext cx="914400" cy="469232"/>
          </a:xfrm>
          <a:prstGeom prst="ellipse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2,2%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FDA1EC0C-28B4-4969-BDF7-EDDF113DF1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6118" y="3377788"/>
            <a:ext cx="5377652" cy="3507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0ECEB6B5-A50D-4BAF-AC0F-C1087762E317}"/>
              </a:ext>
            </a:extLst>
          </p:cNvPr>
          <p:cNvSpPr/>
          <p:nvPr/>
        </p:nvSpPr>
        <p:spPr>
          <a:xfrm>
            <a:off x="3193951" y="3455435"/>
            <a:ext cx="3231000" cy="31856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BALANCEAMENTO DAS CLASSES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9" name="Tabela 15">
            <a:extLst>
              <a:ext uri="{FF2B5EF4-FFF2-40B4-BE49-F238E27FC236}">
                <a16:creationId xmlns:a16="http://schemas.microsoft.com/office/drawing/2014/main" id="{D062EEB0-B9D7-441E-99F3-1DAAAE79F5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521586"/>
              </p:ext>
            </p:extLst>
          </p:nvPr>
        </p:nvGraphicFramePr>
        <p:xfrm>
          <a:off x="9996904" y="689527"/>
          <a:ext cx="1807566" cy="3657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07566">
                  <a:extLst>
                    <a:ext uri="{9D8B030D-6E8A-4147-A177-3AD203B41FA5}">
                      <a16:colId xmlns:a16="http://schemas.microsoft.com/office/drawing/2014/main" val="1072261372"/>
                    </a:ext>
                  </a:extLst>
                </a:gridCol>
              </a:tblGrid>
              <a:tr h="291812"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367681"/>
                  </a:ext>
                </a:extLst>
              </a:tr>
              <a:tr h="291812"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Temper_rolling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800918"/>
                  </a:ext>
                </a:extLst>
              </a:tr>
              <a:tr h="291812"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Condition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703315"/>
                  </a:ext>
                </a:extLst>
              </a:tr>
              <a:tr h="291812"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Formability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239856"/>
                  </a:ext>
                </a:extLst>
              </a:tr>
              <a:tr h="291812"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Strength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323777"/>
                  </a:ext>
                </a:extLst>
              </a:tr>
              <a:tr h="291812"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Enamelability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859741"/>
                  </a:ext>
                </a:extLst>
              </a:tr>
              <a:tr h="291812"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Len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004798"/>
                  </a:ext>
                </a:extLst>
              </a:tr>
              <a:tr h="291812"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Packing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241366"/>
                  </a:ext>
                </a:extLst>
              </a:tr>
              <a:tr h="291812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recozimento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262069"/>
                  </a:ext>
                </a:extLst>
              </a:tr>
              <a:tr h="291812"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hardness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790847"/>
                  </a:ext>
                </a:extLst>
              </a:tr>
            </a:tbl>
          </a:graphicData>
        </a:graphic>
      </p:graphicFrame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DD0C3E9F-3CED-462C-843E-B139C54ED15B}"/>
              </a:ext>
            </a:extLst>
          </p:cNvPr>
          <p:cNvSpPr/>
          <p:nvPr/>
        </p:nvSpPr>
        <p:spPr>
          <a:xfrm>
            <a:off x="9483479" y="168583"/>
            <a:ext cx="2623017" cy="887023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FEATURES SELECIONADAS PARA APLICAÇÃO DE MODELOS PREDITIVOS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5212F0A6-B0BD-4C6E-A255-F79926485C73}"/>
              </a:ext>
            </a:extLst>
          </p:cNvPr>
          <p:cNvSpPr/>
          <p:nvPr/>
        </p:nvSpPr>
        <p:spPr>
          <a:xfrm>
            <a:off x="610466" y="3429000"/>
            <a:ext cx="2166727" cy="46337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RESULTADOS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96C59DA5-945A-4B8A-8023-3FF9662F4463}"/>
              </a:ext>
            </a:extLst>
          </p:cNvPr>
          <p:cNvSpPr/>
          <p:nvPr/>
        </p:nvSpPr>
        <p:spPr>
          <a:xfrm>
            <a:off x="410461" y="3956845"/>
            <a:ext cx="2566735" cy="4633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MODELO PREDITIVO COM ACURÁCIA DE 80%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83CED1CA-9C4B-49FE-BB6E-066935316694}"/>
              </a:ext>
            </a:extLst>
          </p:cNvPr>
          <p:cNvSpPr/>
          <p:nvPr/>
        </p:nvSpPr>
        <p:spPr>
          <a:xfrm>
            <a:off x="602967" y="4516101"/>
            <a:ext cx="2166727" cy="46337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PROPOSTAS DE DESENVOLVIMENTO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78B9239F-FB87-4E15-8507-2743C887AB68}"/>
              </a:ext>
            </a:extLst>
          </p:cNvPr>
          <p:cNvSpPr/>
          <p:nvPr/>
        </p:nvSpPr>
        <p:spPr>
          <a:xfrm>
            <a:off x="417079" y="5035601"/>
            <a:ext cx="2566735" cy="23876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DEPLOY DO MODELO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eta: para Baixo 13">
            <a:extLst>
              <a:ext uri="{FF2B5EF4-FFF2-40B4-BE49-F238E27FC236}">
                <a16:creationId xmlns:a16="http://schemas.microsoft.com/office/drawing/2014/main" id="{87E2EE4E-4931-4332-8057-09F9E10CAE11}"/>
              </a:ext>
            </a:extLst>
          </p:cNvPr>
          <p:cNvSpPr/>
          <p:nvPr/>
        </p:nvSpPr>
        <p:spPr>
          <a:xfrm>
            <a:off x="1517367" y="5274366"/>
            <a:ext cx="176463" cy="238765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3C04AF55-7AE0-4AE8-8A7F-7D01A62F4563}"/>
              </a:ext>
            </a:extLst>
          </p:cNvPr>
          <p:cNvSpPr/>
          <p:nvPr/>
        </p:nvSpPr>
        <p:spPr>
          <a:xfrm>
            <a:off x="402962" y="5513131"/>
            <a:ext cx="2687028" cy="23876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OTIMIZAÇÃO DO PROCESSO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Seta: para Baixo 24">
            <a:extLst>
              <a:ext uri="{FF2B5EF4-FFF2-40B4-BE49-F238E27FC236}">
                <a16:creationId xmlns:a16="http://schemas.microsoft.com/office/drawing/2014/main" id="{75FF9222-EF00-4FF2-8E04-74331CC0912C}"/>
              </a:ext>
            </a:extLst>
          </p:cNvPr>
          <p:cNvSpPr/>
          <p:nvPr/>
        </p:nvSpPr>
        <p:spPr>
          <a:xfrm>
            <a:off x="1523995" y="5784573"/>
            <a:ext cx="176463" cy="238765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4801BB08-028A-4B21-8DAB-BB52C2C4E6EF}"/>
              </a:ext>
            </a:extLst>
          </p:cNvPr>
          <p:cNvSpPr/>
          <p:nvPr/>
        </p:nvSpPr>
        <p:spPr>
          <a:xfrm>
            <a:off x="548733" y="6023342"/>
            <a:ext cx="2228459" cy="297946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REDUÇÃO DE CUSTOS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Seta: para Baixo 26">
            <a:extLst>
              <a:ext uri="{FF2B5EF4-FFF2-40B4-BE49-F238E27FC236}">
                <a16:creationId xmlns:a16="http://schemas.microsoft.com/office/drawing/2014/main" id="{94E4B904-F04F-4CB5-AADD-F46664B0B193}"/>
              </a:ext>
            </a:extLst>
          </p:cNvPr>
          <p:cNvSpPr/>
          <p:nvPr/>
        </p:nvSpPr>
        <p:spPr>
          <a:xfrm rot="16200000">
            <a:off x="2882544" y="6116565"/>
            <a:ext cx="176463" cy="238765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8FADA971-94B1-43AB-B4C2-61100CB4D884}"/>
              </a:ext>
            </a:extLst>
          </p:cNvPr>
          <p:cNvSpPr/>
          <p:nvPr/>
        </p:nvSpPr>
        <p:spPr>
          <a:xfrm>
            <a:off x="3164114" y="6133097"/>
            <a:ext cx="2161332" cy="23876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MELHORIA CONTÍNUA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48C4C627-A624-4E81-A613-68D9932D56E0}"/>
              </a:ext>
            </a:extLst>
          </p:cNvPr>
          <p:cNvSpPr txBox="1"/>
          <p:nvPr/>
        </p:nvSpPr>
        <p:spPr>
          <a:xfrm>
            <a:off x="6096000" y="764316"/>
            <a:ext cx="160371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latin typeface="Arial" panose="020B0604020202020204" pitchFamily="34" charset="0"/>
                <a:cs typeface="Arial" panose="020B0604020202020204" pitchFamily="34" charset="0"/>
              </a:rPr>
              <a:t>CONDITION = ‘?’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1B2280C9-663E-4990-8638-A2EF8391D21C}"/>
              </a:ext>
            </a:extLst>
          </p:cNvPr>
          <p:cNvSpPr txBox="1"/>
          <p:nvPr/>
        </p:nvSpPr>
        <p:spPr>
          <a:xfrm>
            <a:off x="1748026" y="801690"/>
            <a:ext cx="16764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latin typeface="Arial" panose="020B0604020202020204" pitchFamily="34" charset="0"/>
                <a:cs typeface="Arial" panose="020B0604020202020204" pitchFamily="34" charset="0"/>
              </a:rPr>
              <a:t>TEMPER_ROLLING = T</a:t>
            </a:r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AAE5374B-7834-41A2-B90B-1D4F71CE9EE9}"/>
              </a:ext>
            </a:extLst>
          </p:cNvPr>
          <p:cNvSpPr/>
          <p:nvPr/>
        </p:nvSpPr>
        <p:spPr>
          <a:xfrm>
            <a:off x="7569987" y="2107651"/>
            <a:ext cx="328064" cy="222499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C2912121-BD30-43DD-9968-3C08A8EDE3CE}"/>
              </a:ext>
            </a:extLst>
          </p:cNvPr>
          <p:cNvSpPr/>
          <p:nvPr/>
        </p:nvSpPr>
        <p:spPr>
          <a:xfrm>
            <a:off x="7788868" y="1093021"/>
            <a:ext cx="2065457" cy="486846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CONDIÇÕES SENDO SATISFEITAS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10AE5224-B7B0-49FD-B14C-D2FF640AECA4}"/>
              </a:ext>
            </a:extLst>
          </p:cNvPr>
          <p:cNvSpPr/>
          <p:nvPr/>
        </p:nvSpPr>
        <p:spPr>
          <a:xfrm>
            <a:off x="8024366" y="1624083"/>
            <a:ext cx="1737040" cy="1079005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IDEAL = 74,4%</a:t>
            </a:r>
          </a:p>
          <a:p>
            <a:pPr algn="ctr"/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MEDIANO = 24%</a:t>
            </a:r>
          </a:p>
          <a:p>
            <a:pPr algn="ctr"/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RUIM = 1,6%</a:t>
            </a:r>
          </a:p>
        </p:txBody>
      </p:sp>
      <p:sp>
        <p:nvSpPr>
          <p:cNvPr id="34" name="Retângulo: Cantos Arredondados 33">
            <a:extLst>
              <a:ext uri="{FF2B5EF4-FFF2-40B4-BE49-F238E27FC236}">
                <a16:creationId xmlns:a16="http://schemas.microsoft.com/office/drawing/2014/main" id="{055AB503-4F32-4910-A13F-F558B73788A5}"/>
              </a:ext>
            </a:extLst>
          </p:cNvPr>
          <p:cNvSpPr/>
          <p:nvPr/>
        </p:nvSpPr>
        <p:spPr>
          <a:xfrm>
            <a:off x="6463878" y="4128071"/>
            <a:ext cx="3231000" cy="107604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O BALANCEAMENTO DAS CLASSES PODERÁ SER UTILIZADO COMO </a:t>
            </a:r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KPI</a:t>
            </a:r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 PARA SABER SE OS INSIGHTS E A PREDIÇÃO REALMENTE GERARAM </a:t>
            </a:r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RESULTADOS SATISFATÓRIOS.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622CA43F-9FF2-431C-9B5D-F1EAC50D646B}"/>
              </a:ext>
            </a:extLst>
          </p:cNvPr>
          <p:cNvSpPr/>
          <p:nvPr/>
        </p:nvSpPr>
        <p:spPr>
          <a:xfrm>
            <a:off x="6942367" y="3818411"/>
            <a:ext cx="2166727" cy="27851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MÉTRICA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2046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14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/>
      <p:bldP spid="16" grpId="0" animBg="1"/>
      <p:bldP spid="32" grpId="0" animBg="1"/>
      <p:bldP spid="23" grpId="0" animBg="1"/>
      <p:bldP spid="34" grpId="0" animBg="1"/>
      <p:bldP spid="3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D6AB966A-FCC7-4CF0-B74A-F0AA9E81537E}"/>
              </a:ext>
            </a:extLst>
          </p:cNvPr>
          <p:cNvSpPr txBox="1"/>
          <p:nvPr/>
        </p:nvSpPr>
        <p:spPr>
          <a:xfrm>
            <a:off x="3394910" y="2721114"/>
            <a:ext cx="5402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MUITO OBRIGADO!</a:t>
            </a:r>
          </a:p>
        </p:txBody>
      </p:sp>
    </p:spTree>
    <p:extLst>
      <p:ext uri="{BB962C8B-B14F-4D97-AF65-F5344CB8AC3E}">
        <p14:creationId xmlns:p14="http://schemas.microsoft.com/office/powerpoint/2010/main" val="32133155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914D737-3FAD-4945-9380-2100BAB3F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730" y="-15864"/>
            <a:ext cx="8501530" cy="6873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: Cantos Arredondados 2">
            <a:hlinkClick r:id="rId3" action="ppaction://hlinksldjump"/>
            <a:extLst>
              <a:ext uri="{FF2B5EF4-FFF2-40B4-BE49-F238E27FC236}">
                <a16:creationId xmlns:a16="http://schemas.microsoft.com/office/drawing/2014/main" id="{601D4770-F7A9-461D-8590-7A2EE6C9A32D}"/>
              </a:ext>
            </a:extLst>
          </p:cNvPr>
          <p:cNvSpPr/>
          <p:nvPr/>
        </p:nvSpPr>
        <p:spPr>
          <a:xfrm>
            <a:off x="10071652" y="5976730"/>
            <a:ext cx="1524000" cy="662609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VOLTAR</a:t>
            </a:r>
          </a:p>
        </p:txBody>
      </p:sp>
      <p:sp>
        <p:nvSpPr>
          <p:cNvPr id="4" name="Retângulo: Cantos Arredondados 3">
            <a:hlinkClick r:id="rId4" action="ppaction://hlinksldjump"/>
            <a:extLst>
              <a:ext uri="{FF2B5EF4-FFF2-40B4-BE49-F238E27FC236}">
                <a16:creationId xmlns:a16="http://schemas.microsoft.com/office/drawing/2014/main" id="{8561412A-C0A9-4CA1-AD14-B0F4E0E83462}"/>
              </a:ext>
            </a:extLst>
          </p:cNvPr>
          <p:cNvSpPr/>
          <p:nvPr/>
        </p:nvSpPr>
        <p:spPr>
          <a:xfrm>
            <a:off x="10071652" y="5058319"/>
            <a:ext cx="1803516" cy="662609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DISPERSÃO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17AD28D5-B891-47E8-A0D6-09F6E303F511}"/>
              </a:ext>
            </a:extLst>
          </p:cNvPr>
          <p:cNvSpPr/>
          <p:nvPr/>
        </p:nvSpPr>
        <p:spPr>
          <a:xfrm>
            <a:off x="7792278" y="5439962"/>
            <a:ext cx="450574" cy="106017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7498C6BC-A669-41ED-9DC3-76C502DCEF95}"/>
              </a:ext>
            </a:extLst>
          </p:cNvPr>
          <p:cNvSpPr/>
          <p:nvPr/>
        </p:nvSpPr>
        <p:spPr>
          <a:xfrm rot="5400000">
            <a:off x="1903269" y="4559780"/>
            <a:ext cx="450574" cy="1447652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466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52905CA5-0FB5-4F32-BEB9-965129CA6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: Cantos Arredondados 1">
            <a:hlinkClick r:id="rId4" action="ppaction://hlinksldjump"/>
            <a:extLst>
              <a:ext uri="{FF2B5EF4-FFF2-40B4-BE49-F238E27FC236}">
                <a16:creationId xmlns:a16="http://schemas.microsoft.com/office/drawing/2014/main" id="{D4D29171-10A8-4A2A-A833-025F889872E4}"/>
              </a:ext>
            </a:extLst>
          </p:cNvPr>
          <p:cNvSpPr/>
          <p:nvPr/>
        </p:nvSpPr>
        <p:spPr>
          <a:xfrm>
            <a:off x="10071652" y="5976730"/>
            <a:ext cx="1524000" cy="662609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VOLTAR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7448095A-2D89-46FF-8558-BFB6DAA7B838}"/>
              </a:ext>
            </a:extLst>
          </p:cNvPr>
          <p:cNvSpPr/>
          <p:nvPr/>
        </p:nvSpPr>
        <p:spPr>
          <a:xfrm>
            <a:off x="7104382" y="4776537"/>
            <a:ext cx="1466017" cy="90140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IDEAL = 2</a:t>
            </a:r>
          </a:p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MEDIANO = 1</a:t>
            </a:r>
          </a:p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RUIM = 0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eta: para Baixo 2">
            <a:extLst>
              <a:ext uri="{FF2B5EF4-FFF2-40B4-BE49-F238E27FC236}">
                <a16:creationId xmlns:a16="http://schemas.microsoft.com/office/drawing/2014/main" id="{728B94DB-9264-44C4-99E3-68B390D9F424}"/>
              </a:ext>
            </a:extLst>
          </p:cNvPr>
          <p:cNvSpPr/>
          <p:nvPr/>
        </p:nvSpPr>
        <p:spPr>
          <a:xfrm rot="10800000">
            <a:off x="4691269" y="4876798"/>
            <a:ext cx="251792" cy="463827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5131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371</Words>
  <Application>Microsoft Office PowerPoint</Application>
  <PresentationFormat>Widescreen</PresentationFormat>
  <Paragraphs>95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Roboto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Kaisson Almeida</dc:creator>
  <cp:lastModifiedBy>Kaisson Almeida</cp:lastModifiedBy>
  <cp:revision>50</cp:revision>
  <dcterms:created xsi:type="dcterms:W3CDTF">2021-07-03T23:23:28Z</dcterms:created>
  <dcterms:modified xsi:type="dcterms:W3CDTF">2022-01-01T22:32:52Z</dcterms:modified>
</cp:coreProperties>
</file>

<file path=docProps/thumbnail.jpeg>
</file>